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259" r:id="rId3"/>
    <p:sldId id="268" r:id="rId4"/>
    <p:sldId id="258" r:id="rId5"/>
    <p:sldId id="267" r:id="rId6"/>
    <p:sldId id="264" r:id="rId7"/>
    <p:sldId id="257" r:id="rId8"/>
    <p:sldId id="260" r:id="rId9"/>
    <p:sldId id="265" r:id="rId10"/>
    <p:sldId id="269" r:id="rId11"/>
    <p:sldId id="270" r:id="rId12"/>
    <p:sldId id="272" r:id="rId13"/>
    <p:sldId id="266" r:id="rId14"/>
    <p:sldId id="261" r:id="rId15"/>
    <p:sldId id="263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674"/>
  </p:normalViewPr>
  <p:slideViewPr>
    <p:cSldViewPr snapToGrid="0" snapToObjects="1">
      <p:cViewPr>
        <p:scale>
          <a:sx n="76" d="100"/>
          <a:sy n="76" d="100"/>
        </p:scale>
        <p:origin x="117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B9AD-A4E1-AD46-BBE0-D8027276C038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E7ABB-4A15-8642-8BB8-E70D22DAAC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62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6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2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6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04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2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6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98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2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63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0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977C-2555-B047-80E1-69B1C5CC3BB5}" type="datetimeFigureOut">
              <a:rPr lang="pt-BR" smtClean="0"/>
              <a:t>11/02/20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B855-7463-424B-964F-4FC5A29F926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99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hyperlink" Target="https://translate.google.com/translate?hl=pt-BR&amp;sl=en&amp;u=https://www.who.int/hiv/topics/treatment/en/&amp;prev=searc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61300" y="2959100"/>
            <a:ext cx="42274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</a:rPr>
              <a:t>Condom</a:t>
            </a:r>
            <a:r>
              <a:rPr lang="pt-BR" sz="6000" b="1" dirty="0" smtClean="0">
                <a:solidFill>
                  <a:schemeClr val="bg1"/>
                </a:solidFill>
              </a:rPr>
              <a:t> </a:t>
            </a:r>
            <a:r>
              <a:rPr lang="pt-BR" sz="6000" b="1" dirty="0" err="1" smtClean="0">
                <a:solidFill>
                  <a:schemeClr val="bg1"/>
                </a:solidFill>
              </a:rPr>
              <a:t>Art</a:t>
            </a:r>
            <a:r>
              <a:rPr lang="pt-BR" sz="6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sz="6000" b="1" dirty="0" smtClean="0">
                <a:solidFill>
                  <a:schemeClr val="bg1"/>
                </a:solidFill>
              </a:rPr>
              <a:t>Workshop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0200" y="5943600"/>
            <a:ext cx="17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Brooklyn </a:t>
            </a:r>
            <a:r>
              <a:rPr lang="pt-BR" dirty="0" err="1" smtClean="0">
                <a:solidFill>
                  <a:schemeClr val="bg1"/>
                </a:solidFill>
              </a:rPr>
              <a:t>College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New York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32" y="0"/>
            <a:ext cx="51435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6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733" y="0"/>
            <a:ext cx="51435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9" y="0"/>
            <a:ext cx="51435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3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58203" y="321734"/>
            <a:ext cx="6553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>
              <a:solidFill>
                <a:schemeClr val="bg1"/>
              </a:solidFill>
            </a:endParaRPr>
          </a:p>
          <a:p>
            <a:r>
              <a:rPr lang="pt-BR" sz="4000" b="1" dirty="0" err="1">
                <a:solidFill>
                  <a:schemeClr val="bg1"/>
                </a:solidFill>
              </a:rPr>
              <a:t>P</a:t>
            </a:r>
            <a:r>
              <a:rPr lang="pt-BR" sz="4000" b="1" dirty="0" err="1" smtClean="0">
                <a:solidFill>
                  <a:schemeClr val="bg1"/>
                </a:solidFill>
              </a:rPr>
              <a:t>roduction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Plan</a:t>
            </a:r>
            <a:r>
              <a:rPr lang="pt-BR" sz="4000" b="1" dirty="0" smtClean="0">
                <a:solidFill>
                  <a:schemeClr val="bg1"/>
                </a:solidFill>
              </a:rPr>
              <a:t>:</a:t>
            </a:r>
          </a:p>
          <a:p>
            <a:endParaRPr lang="pt-BR" sz="4000" b="1" dirty="0" smtClean="0">
              <a:solidFill>
                <a:schemeClr val="bg1"/>
              </a:solidFill>
            </a:endParaRPr>
          </a:p>
          <a:p>
            <a:r>
              <a:rPr lang="pt-BR" sz="4000" dirty="0" smtClean="0">
                <a:solidFill>
                  <a:schemeClr val="bg1"/>
                </a:solidFill>
              </a:rPr>
              <a:t>1st </a:t>
            </a:r>
            <a:r>
              <a:rPr lang="pt-BR" sz="4000" dirty="0" err="1" smtClean="0">
                <a:solidFill>
                  <a:schemeClr val="bg1"/>
                </a:solidFill>
              </a:rPr>
              <a:t>step</a:t>
            </a:r>
            <a:r>
              <a:rPr lang="pt-BR" sz="4000" dirty="0" smtClean="0">
                <a:solidFill>
                  <a:schemeClr val="bg1"/>
                </a:solidFill>
              </a:rPr>
              <a:t> / </a:t>
            </a:r>
            <a:r>
              <a:rPr lang="pt-BR" sz="4000" dirty="0" err="1">
                <a:solidFill>
                  <a:schemeClr val="bg1"/>
                </a:solidFill>
              </a:rPr>
              <a:t>discuss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the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</a:rPr>
              <a:t>concept</a:t>
            </a:r>
            <a:endParaRPr lang="pt-BR" sz="4000" dirty="0" smtClean="0">
              <a:solidFill>
                <a:schemeClr val="bg1"/>
              </a:solidFill>
            </a:endParaRPr>
          </a:p>
          <a:p>
            <a:r>
              <a:rPr lang="pt-BR" sz="4000" dirty="0" smtClean="0">
                <a:solidFill>
                  <a:schemeClr val="bg1"/>
                </a:solidFill>
              </a:rPr>
              <a:t>2nd </a:t>
            </a:r>
            <a:r>
              <a:rPr lang="pt-BR" sz="4000" dirty="0" err="1" smtClean="0">
                <a:solidFill>
                  <a:schemeClr val="bg1"/>
                </a:solidFill>
              </a:rPr>
              <a:t>step</a:t>
            </a:r>
            <a:r>
              <a:rPr lang="pt-BR" sz="4000" dirty="0" smtClean="0">
                <a:solidFill>
                  <a:schemeClr val="bg1"/>
                </a:solidFill>
              </a:rPr>
              <a:t> / prepare </a:t>
            </a:r>
            <a:r>
              <a:rPr lang="pt-BR" sz="4000" dirty="0" err="1" smtClean="0">
                <a:solidFill>
                  <a:schemeClr val="bg1"/>
                </a:solidFill>
              </a:rPr>
              <a:t>condoms</a:t>
            </a:r>
            <a:endParaRPr lang="pt-BR" sz="4000" dirty="0" smtClean="0">
              <a:solidFill>
                <a:schemeClr val="bg1"/>
              </a:solidFill>
            </a:endParaRPr>
          </a:p>
          <a:p>
            <a:r>
              <a:rPr lang="pt-BR" sz="4000" dirty="0" smtClean="0">
                <a:solidFill>
                  <a:schemeClr val="bg1"/>
                </a:solidFill>
              </a:rPr>
              <a:t>3rd </a:t>
            </a:r>
            <a:r>
              <a:rPr lang="pt-BR" sz="4000" dirty="0" err="1" smtClean="0">
                <a:solidFill>
                  <a:schemeClr val="bg1"/>
                </a:solidFill>
              </a:rPr>
              <a:t>step</a:t>
            </a:r>
            <a:r>
              <a:rPr lang="pt-BR" sz="4000" dirty="0" smtClean="0">
                <a:solidFill>
                  <a:schemeClr val="bg1"/>
                </a:solidFill>
              </a:rPr>
              <a:t> / </a:t>
            </a:r>
            <a:r>
              <a:rPr lang="pt-BR" sz="4000" dirty="0" err="1" smtClean="0">
                <a:solidFill>
                  <a:schemeClr val="bg1"/>
                </a:solidFill>
              </a:rPr>
              <a:t>work</a:t>
            </a:r>
            <a:r>
              <a:rPr lang="pt-BR" sz="4000" dirty="0" smtClean="0">
                <a:solidFill>
                  <a:schemeClr val="bg1"/>
                </a:solidFill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</a:rPr>
              <a:t>production</a:t>
            </a:r>
            <a:endParaRPr lang="pt-BR" sz="4000" dirty="0" smtClean="0">
              <a:solidFill>
                <a:schemeClr val="bg1"/>
              </a:solidFill>
            </a:endParaRPr>
          </a:p>
          <a:p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49791" y="136209"/>
            <a:ext cx="48955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err="1" smtClean="0">
                <a:solidFill>
                  <a:schemeClr val="bg1"/>
                </a:solidFill>
              </a:rPr>
              <a:t>Condoms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</a:rPr>
              <a:t>Practice</a:t>
            </a:r>
            <a:r>
              <a:rPr lang="pt-BR" sz="3200" b="1" dirty="0" smtClean="0">
                <a:solidFill>
                  <a:schemeClr val="bg1"/>
                </a:solidFill>
              </a:rPr>
              <a:t>: </a:t>
            </a:r>
            <a:r>
              <a:rPr lang="pt-BR" sz="3200" b="1" dirty="0" smtClean="0">
                <a:solidFill>
                  <a:schemeClr val="bg1"/>
                </a:solidFill>
              </a:rPr>
              <a:t>2nd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</a:rPr>
              <a:t>step</a:t>
            </a:r>
            <a:endParaRPr lang="pt-BR" sz="3200" b="1" dirty="0" smtClean="0">
              <a:solidFill>
                <a:schemeClr val="bg1"/>
              </a:solidFill>
            </a:endParaRP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42505" y="573958"/>
            <a:ext cx="2038250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Open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Cut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Stretch</a:t>
            </a:r>
            <a:endParaRPr lang="pt-BR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Paint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Dye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Sew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Paste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Tie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Embroider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Weave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endParaRPr lang="pt-BR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87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66913" y="1228397"/>
            <a:ext cx="1063925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err="1" smtClean="0">
                <a:solidFill>
                  <a:schemeClr val="bg1"/>
                </a:solidFill>
              </a:rPr>
              <a:t>Why</a:t>
            </a:r>
            <a:r>
              <a:rPr lang="pt-BR" sz="4000" b="1" dirty="0" smtClean="0">
                <a:solidFill>
                  <a:schemeClr val="bg1"/>
                </a:solidFill>
              </a:rPr>
              <a:t> are </a:t>
            </a:r>
            <a:r>
              <a:rPr lang="pt-BR" sz="4000" b="1" dirty="0" err="1" smtClean="0">
                <a:solidFill>
                  <a:schemeClr val="bg1"/>
                </a:solidFill>
              </a:rPr>
              <a:t>you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here</a:t>
            </a:r>
            <a:r>
              <a:rPr lang="pt-BR" sz="4000" b="1" dirty="0" smtClean="0">
                <a:solidFill>
                  <a:schemeClr val="bg1"/>
                </a:solidFill>
              </a:rPr>
              <a:t>? </a:t>
            </a:r>
          </a:p>
          <a:p>
            <a:pPr algn="ctr"/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err="1" smtClean="0">
                <a:solidFill>
                  <a:schemeClr val="bg1"/>
                </a:solidFill>
              </a:rPr>
              <a:t>What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is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the</a:t>
            </a:r>
            <a:r>
              <a:rPr lang="pt-BR" sz="4000" b="1" dirty="0" smtClean="0">
                <a:solidFill>
                  <a:schemeClr val="bg1"/>
                </a:solidFill>
              </a:rPr>
              <a:t> feeling </a:t>
            </a:r>
            <a:r>
              <a:rPr lang="pt-BR" sz="4000" b="1" dirty="0" err="1" smtClean="0">
                <a:solidFill>
                  <a:schemeClr val="bg1"/>
                </a:solidFill>
              </a:rPr>
              <a:t>that</a:t>
            </a:r>
            <a:r>
              <a:rPr lang="pt-BR" sz="4000" b="1" dirty="0" smtClean="0">
                <a:solidFill>
                  <a:schemeClr val="bg1"/>
                </a:solidFill>
              </a:rPr>
              <a:t> moves </a:t>
            </a:r>
            <a:r>
              <a:rPr lang="pt-BR" sz="4000" b="1" dirty="0" err="1" smtClean="0">
                <a:solidFill>
                  <a:schemeClr val="bg1"/>
                </a:solidFill>
              </a:rPr>
              <a:t>you</a:t>
            </a:r>
            <a:r>
              <a:rPr lang="pt-BR" sz="4000" b="1" dirty="0" smtClean="0">
                <a:solidFill>
                  <a:schemeClr val="bg1"/>
                </a:solidFill>
              </a:rPr>
              <a:t>?</a:t>
            </a:r>
          </a:p>
          <a:p>
            <a:pPr algn="ctr" fontAlgn="t"/>
            <a:r>
              <a:rPr lang="pt-BR" sz="4000" b="1" dirty="0">
                <a:solidFill>
                  <a:schemeClr val="bg1"/>
                </a:solidFill>
              </a:rPr>
              <a:t/>
            </a:r>
            <a:br>
              <a:rPr lang="pt-BR" sz="4000" b="1" dirty="0">
                <a:solidFill>
                  <a:schemeClr val="bg1"/>
                </a:solidFill>
              </a:rPr>
            </a:br>
            <a:r>
              <a:rPr lang="pt-BR" sz="4000" b="1" dirty="0" err="1">
                <a:solidFill>
                  <a:schemeClr val="bg1"/>
                </a:solidFill>
              </a:rPr>
              <a:t>W</a:t>
            </a:r>
            <a:r>
              <a:rPr lang="pt-BR" sz="4000" b="1" dirty="0" err="1" smtClean="0">
                <a:solidFill>
                  <a:schemeClr val="bg1"/>
                </a:solidFill>
              </a:rPr>
              <a:t>hat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>
                <a:solidFill>
                  <a:schemeClr val="bg1"/>
                </a:solidFill>
              </a:rPr>
              <a:t>are </a:t>
            </a:r>
            <a:r>
              <a:rPr lang="pt-BR" sz="4000" b="1" dirty="0" err="1">
                <a:solidFill>
                  <a:schemeClr val="bg1"/>
                </a:solidFill>
              </a:rPr>
              <a:t>your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expectations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at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the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art</a:t>
            </a:r>
            <a:r>
              <a:rPr lang="pt-BR" sz="4000" b="1" dirty="0">
                <a:solidFill>
                  <a:schemeClr val="bg1"/>
                </a:solidFill>
              </a:rPr>
              <a:t> workshop?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00864" y="1557866"/>
            <a:ext cx="42494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b="1" dirty="0" err="1">
                <a:solidFill>
                  <a:srgbClr val="C00000"/>
                </a:solidFill>
              </a:rPr>
              <a:t>H</a:t>
            </a:r>
            <a:r>
              <a:rPr lang="pt-BR" sz="6000" b="1" dirty="0" err="1" smtClean="0">
                <a:solidFill>
                  <a:srgbClr val="C00000"/>
                </a:solidFill>
              </a:rPr>
              <a:t>ow</a:t>
            </a:r>
            <a:r>
              <a:rPr lang="pt-BR" sz="6000" b="1" dirty="0" smtClean="0">
                <a:solidFill>
                  <a:srgbClr val="C00000"/>
                </a:solidFill>
              </a:rPr>
              <a:t> </a:t>
            </a:r>
            <a:r>
              <a:rPr lang="pt-BR" sz="6000" b="1" dirty="0" err="1" smtClean="0">
                <a:solidFill>
                  <a:srgbClr val="C00000"/>
                </a:solidFill>
              </a:rPr>
              <a:t>can</a:t>
            </a:r>
            <a:r>
              <a:rPr lang="pt-BR" sz="6000" b="1" dirty="0" smtClean="0">
                <a:solidFill>
                  <a:srgbClr val="C00000"/>
                </a:solidFill>
              </a:rPr>
              <a:t> </a:t>
            </a:r>
            <a:r>
              <a:rPr lang="pt-BR" sz="6000" b="1" dirty="0" err="1" smtClean="0">
                <a:solidFill>
                  <a:srgbClr val="C00000"/>
                </a:solidFill>
              </a:rPr>
              <a:t>we</a:t>
            </a:r>
            <a:r>
              <a:rPr lang="pt-BR" sz="6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pt-BR" sz="6000" b="1" dirty="0" err="1" smtClean="0">
                <a:solidFill>
                  <a:srgbClr val="C00000"/>
                </a:solidFill>
              </a:rPr>
              <a:t>reframe</a:t>
            </a:r>
            <a:r>
              <a:rPr lang="pt-BR" sz="6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pt-BR" sz="6000" b="1" dirty="0" err="1" smtClean="0">
                <a:solidFill>
                  <a:srgbClr val="C00000"/>
                </a:solidFill>
              </a:rPr>
              <a:t>Stigma</a:t>
            </a:r>
            <a:r>
              <a:rPr lang="pt-BR" sz="6000" b="1" dirty="0" smtClean="0">
                <a:solidFill>
                  <a:srgbClr val="C00000"/>
                </a:solidFill>
              </a:rPr>
              <a:t>?</a:t>
            </a:r>
            <a:endParaRPr lang="pt-BR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62949" y="539234"/>
            <a:ext cx="3470245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pt-BR" sz="4000" b="1" dirty="0" smtClean="0">
                <a:solidFill>
                  <a:schemeClr val="bg1">
                    <a:lumMod val="95000"/>
                  </a:schemeClr>
                </a:solidFill>
              </a:rPr>
              <a:t>ho are </a:t>
            </a:r>
            <a:r>
              <a:rPr lang="pt-BR" sz="4000" b="1" dirty="0" err="1" smtClean="0">
                <a:solidFill>
                  <a:schemeClr val="bg1">
                    <a:lumMod val="95000"/>
                  </a:schemeClr>
                </a:solidFill>
              </a:rPr>
              <a:t>you</a:t>
            </a:r>
            <a:r>
              <a:rPr lang="pt-BR" sz="4000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endParaRPr lang="pt-BR" sz="4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2800" b="1" dirty="0" err="1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ame</a:t>
            </a:r>
            <a:endParaRPr lang="pt-BR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Age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b="1" dirty="0" err="1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hat</a:t>
            </a: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you</a:t>
            </a: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study</a:t>
            </a:r>
            <a:endParaRPr lang="pt-BR" sz="28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Facility</a:t>
            </a: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 &amp; </a:t>
            </a:r>
            <a:r>
              <a:rPr lang="pt-BR" sz="2800" b="1" dirty="0" err="1" smtClean="0">
                <a:solidFill>
                  <a:schemeClr val="bg1"/>
                </a:solidFill>
              </a:rPr>
              <a:t>Virtue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Difficulty</a:t>
            </a: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 &amp; </a:t>
            </a: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Defect</a:t>
            </a: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ositive </a:t>
            </a: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word</a:t>
            </a:r>
            <a:endParaRPr lang="pt-BR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Negative </a:t>
            </a: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word</a:t>
            </a:r>
            <a:endParaRPr lang="pt-BR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Favorite</a:t>
            </a: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 Color</a:t>
            </a:r>
          </a:p>
          <a:p>
            <a:pPr marL="457200" indent="-457200">
              <a:buFont typeface="Arial" charset="0"/>
              <a:buChar char="•"/>
            </a:pPr>
            <a:r>
              <a:rPr lang="pt-BR" sz="2800" b="1" dirty="0" err="1" smtClean="0">
                <a:solidFill>
                  <a:schemeClr val="bg1">
                    <a:lumMod val="95000"/>
                  </a:schemeClr>
                </a:solidFill>
              </a:rPr>
              <a:t>Challenge</a:t>
            </a:r>
            <a:endParaRPr lang="pt-BR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pt-B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66913" y="1228397"/>
            <a:ext cx="1063925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err="1" smtClean="0">
                <a:solidFill>
                  <a:schemeClr val="bg1"/>
                </a:solidFill>
              </a:rPr>
              <a:t>Why</a:t>
            </a:r>
            <a:r>
              <a:rPr lang="pt-BR" sz="4000" b="1" dirty="0" smtClean="0">
                <a:solidFill>
                  <a:schemeClr val="bg1"/>
                </a:solidFill>
              </a:rPr>
              <a:t> are </a:t>
            </a:r>
            <a:r>
              <a:rPr lang="pt-BR" sz="4000" b="1" dirty="0" err="1" smtClean="0">
                <a:solidFill>
                  <a:schemeClr val="bg1"/>
                </a:solidFill>
              </a:rPr>
              <a:t>you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here</a:t>
            </a:r>
            <a:r>
              <a:rPr lang="pt-BR" sz="4000" b="1" dirty="0" smtClean="0">
                <a:solidFill>
                  <a:schemeClr val="bg1"/>
                </a:solidFill>
              </a:rPr>
              <a:t>? </a:t>
            </a:r>
          </a:p>
          <a:p>
            <a:pPr algn="ctr"/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err="1" smtClean="0">
                <a:solidFill>
                  <a:schemeClr val="bg1"/>
                </a:solidFill>
              </a:rPr>
              <a:t>What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is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the</a:t>
            </a:r>
            <a:r>
              <a:rPr lang="pt-BR" sz="4000" b="1" dirty="0" smtClean="0">
                <a:solidFill>
                  <a:schemeClr val="bg1"/>
                </a:solidFill>
              </a:rPr>
              <a:t> feeling </a:t>
            </a:r>
            <a:r>
              <a:rPr lang="pt-BR" sz="4000" b="1" dirty="0" err="1" smtClean="0">
                <a:solidFill>
                  <a:schemeClr val="bg1"/>
                </a:solidFill>
              </a:rPr>
              <a:t>that</a:t>
            </a:r>
            <a:r>
              <a:rPr lang="pt-BR" sz="4000" b="1" dirty="0" smtClean="0">
                <a:solidFill>
                  <a:schemeClr val="bg1"/>
                </a:solidFill>
              </a:rPr>
              <a:t> moves </a:t>
            </a:r>
            <a:r>
              <a:rPr lang="pt-BR" sz="4000" b="1" dirty="0" err="1" smtClean="0">
                <a:solidFill>
                  <a:schemeClr val="bg1"/>
                </a:solidFill>
              </a:rPr>
              <a:t>you</a:t>
            </a:r>
            <a:r>
              <a:rPr lang="pt-BR" sz="4000" b="1" dirty="0" smtClean="0">
                <a:solidFill>
                  <a:schemeClr val="bg1"/>
                </a:solidFill>
              </a:rPr>
              <a:t>?</a:t>
            </a:r>
          </a:p>
          <a:p>
            <a:pPr algn="ctr" fontAlgn="t"/>
            <a:r>
              <a:rPr lang="pt-BR" sz="4000" b="1" dirty="0">
                <a:solidFill>
                  <a:schemeClr val="bg1"/>
                </a:solidFill>
              </a:rPr>
              <a:t/>
            </a:r>
            <a:br>
              <a:rPr lang="pt-BR" sz="4000" b="1" dirty="0">
                <a:solidFill>
                  <a:schemeClr val="bg1"/>
                </a:solidFill>
              </a:rPr>
            </a:br>
            <a:r>
              <a:rPr lang="pt-BR" sz="4000" b="1" dirty="0" err="1">
                <a:solidFill>
                  <a:schemeClr val="bg1"/>
                </a:solidFill>
              </a:rPr>
              <a:t>W</a:t>
            </a:r>
            <a:r>
              <a:rPr lang="pt-BR" sz="4000" b="1" dirty="0" err="1" smtClean="0">
                <a:solidFill>
                  <a:schemeClr val="bg1"/>
                </a:solidFill>
              </a:rPr>
              <a:t>hat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>
                <a:solidFill>
                  <a:schemeClr val="bg1"/>
                </a:solidFill>
              </a:rPr>
              <a:t>are </a:t>
            </a:r>
            <a:r>
              <a:rPr lang="pt-BR" sz="4000" b="1" dirty="0" err="1">
                <a:solidFill>
                  <a:schemeClr val="bg1"/>
                </a:solidFill>
              </a:rPr>
              <a:t>your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expectations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at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the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err="1">
                <a:solidFill>
                  <a:schemeClr val="bg1"/>
                </a:solidFill>
              </a:rPr>
              <a:t>art</a:t>
            </a:r>
            <a:r>
              <a:rPr lang="pt-BR" sz="4000" b="1" dirty="0">
                <a:solidFill>
                  <a:schemeClr val="bg1"/>
                </a:solidFill>
              </a:rPr>
              <a:t> workshop?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773"/>
            <a:ext cx="12327467" cy="69787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24000" y="2352950"/>
            <a:ext cx="7621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L</a:t>
            </a:r>
            <a:r>
              <a:rPr lang="pt-BR" sz="6000" b="1" dirty="0" err="1" smtClean="0">
                <a:solidFill>
                  <a:schemeClr val="bg1"/>
                </a:solidFill>
              </a:rPr>
              <a:t>et's</a:t>
            </a:r>
            <a:r>
              <a:rPr lang="pt-BR" sz="6000" b="1" dirty="0" smtClean="0">
                <a:solidFill>
                  <a:schemeClr val="bg1"/>
                </a:solidFill>
              </a:rPr>
              <a:t> </a:t>
            </a:r>
            <a:r>
              <a:rPr lang="pt-BR" sz="6000" b="1" dirty="0" err="1" smtClean="0">
                <a:solidFill>
                  <a:schemeClr val="bg1"/>
                </a:solidFill>
              </a:rPr>
              <a:t>talk</a:t>
            </a:r>
            <a:r>
              <a:rPr lang="pt-BR" sz="6000" b="1" dirty="0" smtClean="0">
                <a:solidFill>
                  <a:schemeClr val="bg1"/>
                </a:solidFill>
              </a:rPr>
              <a:t> </a:t>
            </a:r>
            <a:r>
              <a:rPr lang="pt-BR" sz="6000" b="1" dirty="0" err="1" smtClean="0">
                <a:solidFill>
                  <a:schemeClr val="bg1"/>
                </a:solidFill>
              </a:rPr>
              <a:t>about</a:t>
            </a:r>
            <a:r>
              <a:rPr lang="pt-BR" sz="6000" b="1" dirty="0" smtClean="0">
                <a:solidFill>
                  <a:schemeClr val="bg1"/>
                </a:solidFill>
              </a:rPr>
              <a:t> sex </a:t>
            </a:r>
            <a:r>
              <a:rPr lang="pt-BR" sz="6000" b="1" dirty="0" err="1" smtClean="0">
                <a:solidFill>
                  <a:schemeClr val="bg1"/>
                </a:solidFill>
              </a:rPr>
              <a:t>ed</a:t>
            </a:r>
            <a:r>
              <a:rPr lang="pt-BR" sz="6000" b="1" dirty="0" smtClean="0">
                <a:solidFill>
                  <a:schemeClr val="bg1"/>
                </a:solidFill>
              </a:rPr>
              <a:t>?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554133" y="474131"/>
            <a:ext cx="36399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Some </a:t>
            </a:r>
            <a:r>
              <a:rPr lang="pt-BR" sz="4000" b="1" dirty="0" err="1" smtClean="0">
                <a:solidFill>
                  <a:schemeClr val="bg1"/>
                </a:solidFill>
              </a:rPr>
              <a:t>Questions</a:t>
            </a:r>
            <a:endParaRPr lang="pt-BR" sz="4000" b="1" dirty="0" smtClean="0">
              <a:solidFill>
                <a:schemeClr val="bg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54133" y="1111520"/>
            <a:ext cx="62314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b="1" dirty="0" err="1">
                <a:solidFill>
                  <a:schemeClr val="bg1"/>
                </a:solidFill>
              </a:rPr>
              <a:t>W</a:t>
            </a:r>
            <a:r>
              <a:rPr lang="pt-BR" sz="2800" b="1" dirty="0" err="1" smtClean="0">
                <a:solidFill>
                  <a:schemeClr val="bg1"/>
                </a:solidFill>
              </a:rPr>
              <a:t>hat</a:t>
            </a:r>
            <a:r>
              <a:rPr lang="pt-BR" sz="2800" b="1" dirty="0" smtClean="0">
                <a:solidFill>
                  <a:schemeClr val="bg1"/>
                </a:solidFill>
              </a:rPr>
              <a:t> color </a:t>
            </a:r>
            <a:r>
              <a:rPr lang="pt-BR" sz="2800" b="1" dirty="0" err="1" smtClean="0">
                <a:solidFill>
                  <a:schemeClr val="bg1"/>
                </a:solidFill>
              </a:rPr>
              <a:t>is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the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hiv</a:t>
            </a:r>
            <a:r>
              <a:rPr lang="pt-BR" sz="28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800" b="1" dirty="0" err="1" smtClean="0">
                <a:solidFill>
                  <a:schemeClr val="bg1"/>
                </a:solidFill>
              </a:rPr>
              <a:t>What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was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your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first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reference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when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you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heard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the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word</a:t>
            </a:r>
            <a:r>
              <a:rPr lang="pt-BR" sz="2800" b="1" dirty="0" smtClean="0">
                <a:solidFill>
                  <a:schemeClr val="bg1"/>
                </a:solidFill>
              </a:rPr>
              <a:t> AIDS? </a:t>
            </a:r>
            <a:r>
              <a:rPr lang="pt-BR" sz="2800" b="1" dirty="0" err="1" smtClean="0">
                <a:solidFill>
                  <a:schemeClr val="bg1"/>
                </a:solidFill>
              </a:rPr>
              <a:t>Where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how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when</a:t>
            </a:r>
            <a:r>
              <a:rPr lang="pt-BR" sz="28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800" b="1" dirty="0" err="1" smtClean="0">
                <a:solidFill>
                  <a:schemeClr val="bg1"/>
                </a:solidFill>
              </a:rPr>
              <a:t>Tell</a:t>
            </a:r>
            <a:r>
              <a:rPr lang="pt-BR" sz="2800" b="1" dirty="0" smtClean="0">
                <a:solidFill>
                  <a:schemeClr val="bg1"/>
                </a:solidFill>
              </a:rPr>
              <a:t> me </a:t>
            </a:r>
            <a:r>
              <a:rPr lang="pt-BR" sz="2800" b="1" dirty="0" err="1" smtClean="0">
                <a:solidFill>
                  <a:schemeClr val="bg1"/>
                </a:solidFill>
              </a:rPr>
              <a:t>one</a:t>
            </a:r>
            <a:r>
              <a:rPr lang="pt-BR" sz="2800" b="1" dirty="0" smtClean="0">
                <a:solidFill>
                  <a:schemeClr val="bg1"/>
                </a:solidFill>
              </a:rPr>
              <a:t>  </a:t>
            </a:r>
            <a:r>
              <a:rPr lang="pt-BR" sz="2800" b="1" dirty="0" err="1" smtClean="0">
                <a:solidFill>
                  <a:schemeClr val="bg1"/>
                </a:solidFill>
              </a:rPr>
              <a:t>contemporary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word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sz="28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4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45557" y="428178"/>
            <a:ext cx="370088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Contemporary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Words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PEP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PrEP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Vulnerability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Stigma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Criminization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Serophobia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Homophobia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Diversity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Gender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Lgbtqi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+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Adherence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ART (</a:t>
            </a: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</a:rPr>
              <a:t>antiretroviral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therapy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/>
            </a:r>
            <a:br>
              <a:rPr lang="pt-BR" sz="24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</a:b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4300" y="1468966"/>
            <a:ext cx="52717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err="1" smtClean="0">
                <a:solidFill>
                  <a:schemeClr val="bg1"/>
                </a:solidFill>
              </a:rPr>
              <a:t>art</a:t>
            </a:r>
            <a:r>
              <a:rPr lang="pt-BR" sz="9600" b="1" dirty="0" err="1" smtClean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pt-BR" sz="8000" dirty="0" err="1" smtClean="0">
                <a:solidFill>
                  <a:schemeClr val="bg1"/>
                </a:solidFill>
              </a:rPr>
              <a:t>vism</a:t>
            </a:r>
            <a:endParaRPr lang="pt-BR" sz="8000" dirty="0" smtClean="0">
              <a:solidFill>
                <a:schemeClr val="bg1"/>
              </a:solidFill>
            </a:endParaRPr>
          </a:p>
          <a:p>
            <a:r>
              <a:rPr lang="pt-BR" sz="4000" dirty="0" err="1" smtClean="0">
                <a:solidFill>
                  <a:schemeClr val="bg1"/>
                </a:solidFill>
              </a:rPr>
              <a:t>Concept</a:t>
            </a:r>
            <a:endParaRPr lang="pt-BR" sz="4000" dirty="0" smtClean="0">
              <a:solidFill>
                <a:schemeClr val="bg1"/>
              </a:solidFill>
            </a:endParaRPr>
          </a:p>
          <a:p>
            <a:r>
              <a:rPr lang="pt-BR" sz="4000" dirty="0" err="1" smtClean="0">
                <a:solidFill>
                  <a:schemeClr val="bg1"/>
                </a:solidFill>
              </a:rPr>
              <a:t>critical</a:t>
            </a:r>
            <a:r>
              <a:rPr lang="pt-BR" sz="4000" dirty="0" smtClean="0">
                <a:solidFill>
                  <a:schemeClr val="bg1"/>
                </a:solidFill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</a:rPr>
              <a:t>thinking</a:t>
            </a:r>
            <a:r>
              <a:rPr lang="pt-BR" sz="4000" dirty="0" smtClean="0">
                <a:solidFill>
                  <a:schemeClr val="bg1"/>
                </a:solidFill>
              </a:rPr>
              <a:t> in </a:t>
            </a:r>
            <a:r>
              <a:rPr lang="pt-BR" sz="4000" dirty="0" err="1" smtClean="0">
                <a:solidFill>
                  <a:schemeClr val="bg1"/>
                </a:solidFill>
              </a:rPr>
              <a:t>action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73600" y="1533465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err="1" smtClean="0">
                <a:solidFill>
                  <a:schemeClr val="bg1"/>
                </a:solidFill>
              </a:rPr>
              <a:t>I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believe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that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handling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the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condoms</a:t>
            </a:r>
            <a:r>
              <a:rPr lang="pt-BR" sz="2800" b="1" dirty="0" smtClean="0">
                <a:solidFill>
                  <a:schemeClr val="bg1"/>
                </a:solidFill>
              </a:rPr>
              <a:t> in </a:t>
            </a:r>
            <a:r>
              <a:rPr lang="pt-BR" sz="2800" b="1" dirty="0" err="1" smtClean="0">
                <a:solidFill>
                  <a:schemeClr val="bg1"/>
                </a:solidFill>
              </a:rPr>
              <a:t>the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art</a:t>
            </a:r>
            <a:r>
              <a:rPr lang="pt-BR" sz="2800" b="1" dirty="0" smtClean="0">
                <a:solidFill>
                  <a:schemeClr val="bg1"/>
                </a:solidFill>
              </a:rPr>
              <a:t> workshop </a:t>
            </a:r>
            <a:r>
              <a:rPr lang="pt-BR" sz="2800" b="1" dirty="0" err="1" smtClean="0">
                <a:solidFill>
                  <a:schemeClr val="bg1"/>
                </a:solidFill>
              </a:rPr>
              <a:t>such</a:t>
            </a:r>
            <a:r>
              <a:rPr lang="pt-BR" sz="2800" b="1" dirty="0" smtClean="0">
                <a:solidFill>
                  <a:schemeClr val="bg1"/>
                </a:solidFill>
              </a:rPr>
              <a:t> as: </a:t>
            </a:r>
            <a:r>
              <a:rPr lang="pt-BR" sz="2800" b="1" dirty="0" err="1" smtClean="0">
                <a:solidFill>
                  <a:schemeClr val="bg1"/>
                </a:solidFill>
              </a:rPr>
              <a:t>opening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cutting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stretching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painting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pasting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dyeing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is</a:t>
            </a:r>
            <a:r>
              <a:rPr lang="pt-BR" sz="2800" b="1" dirty="0" smtClean="0">
                <a:solidFill>
                  <a:schemeClr val="bg1"/>
                </a:solidFill>
              </a:rPr>
              <a:t> a </a:t>
            </a:r>
            <a:r>
              <a:rPr lang="pt-BR" sz="2800" b="1" dirty="0" err="1" smtClean="0">
                <a:solidFill>
                  <a:schemeClr val="bg1"/>
                </a:solidFill>
              </a:rPr>
              <a:t>relaxed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moment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r"/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where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intimacy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with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condoms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is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created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endParaRPr lang="pt-BR" sz="2800" b="1" dirty="0" smtClean="0">
              <a:solidFill>
                <a:schemeClr val="bg1"/>
              </a:solidFill>
            </a:endParaRPr>
          </a:p>
          <a:p>
            <a:pPr algn="r"/>
            <a:r>
              <a:rPr lang="pt-BR" sz="2800" b="1" dirty="0" smtClean="0">
                <a:solidFill>
                  <a:schemeClr val="bg1"/>
                </a:solidFill>
              </a:rPr>
              <a:t>It </a:t>
            </a:r>
            <a:r>
              <a:rPr lang="pt-BR" sz="2800" b="1" dirty="0" err="1" smtClean="0">
                <a:solidFill>
                  <a:schemeClr val="bg1"/>
                </a:solidFill>
              </a:rPr>
              <a:t>promotes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security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and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autonomy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breaking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taboos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and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prejudices</a:t>
            </a:r>
            <a:r>
              <a:rPr lang="pt-BR" sz="2800" b="1" dirty="0" smtClean="0">
                <a:solidFill>
                  <a:schemeClr val="bg1"/>
                </a:solidFill>
              </a:rPr>
              <a:t> in </a:t>
            </a:r>
            <a:r>
              <a:rPr lang="pt-BR" sz="2800" b="1" dirty="0" err="1" smtClean="0">
                <a:solidFill>
                  <a:schemeClr val="bg1"/>
                </a:solidFill>
              </a:rPr>
              <a:t>contemporary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society</a:t>
            </a:r>
            <a:r>
              <a:rPr lang="pt-BR" sz="2800" b="1" dirty="0" smtClean="0">
                <a:solidFill>
                  <a:schemeClr val="bg1"/>
                </a:solidFill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</a:rPr>
              <a:t>facilitating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the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pt-BR" sz="2800" b="1" dirty="0" err="1" smtClean="0">
                <a:solidFill>
                  <a:schemeClr val="bg1"/>
                </a:solidFill>
              </a:rPr>
              <a:t>reduction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of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stigma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and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discrimination</a:t>
            </a:r>
            <a:r>
              <a:rPr lang="pt-BR" sz="2800" b="1" dirty="0" smtClean="0">
                <a:solidFill>
                  <a:schemeClr val="bg1"/>
                </a:solidFill>
              </a:rPr>
              <a:t>. </a:t>
            </a:r>
          </a:p>
          <a:p>
            <a:pPr algn="r"/>
            <a:endParaRPr lang="pt-BR" sz="2800" b="1" dirty="0" smtClean="0">
              <a:solidFill>
                <a:schemeClr val="bg1"/>
              </a:solidFill>
            </a:endParaRPr>
          </a:p>
          <a:p>
            <a:pPr algn="r"/>
            <a:r>
              <a:rPr lang="pt-BR" sz="2800" b="1" dirty="0" smtClean="0">
                <a:solidFill>
                  <a:schemeClr val="bg1"/>
                </a:solidFill>
              </a:rPr>
              <a:t>The workshop </a:t>
            </a:r>
            <a:r>
              <a:rPr lang="pt-BR" sz="2800" b="1" dirty="0" err="1" smtClean="0">
                <a:solidFill>
                  <a:schemeClr val="bg1"/>
                </a:solidFill>
              </a:rPr>
              <a:t>is</a:t>
            </a:r>
            <a:r>
              <a:rPr lang="pt-BR" sz="2800" b="1" dirty="0" smtClean="0">
                <a:solidFill>
                  <a:schemeClr val="bg1"/>
                </a:solidFill>
              </a:rPr>
              <a:t> a tool for </a:t>
            </a:r>
            <a:r>
              <a:rPr lang="pt-BR" sz="2800" b="1" dirty="0" err="1" smtClean="0">
                <a:solidFill>
                  <a:schemeClr val="bg1"/>
                </a:solidFill>
              </a:rPr>
              <a:t>everyone</a:t>
            </a:r>
            <a:r>
              <a:rPr lang="pt-BR" sz="2800" b="1" dirty="0" smtClean="0">
                <a:solidFill>
                  <a:schemeClr val="bg1"/>
                </a:solidFill>
              </a:rPr>
              <a:t>!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58801" y="355601"/>
            <a:ext cx="4698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</a:rPr>
              <a:t>Why</a:t>
            </a:r>
            <a:r>
              <a:rPr lang="pt-BR" sz="6000" b="1" dirty="0" smtClean="0">
                <a:solidFill>
                  <a:schemeClr val="bg1"/>
                </a:solidFill>
              </a:rPr>
              <a:t> </a:t>
            </a:r>
            <a:r>
              <a:rPr lang="pt-BR" sz="6000" b="1" dirty="0" err="1" smtClean="0">
                <a:solidFill>
                  <a:schemeClr val="bg1"/>
                </a:solidFill>
              </a:rPr>
              <a:t>fashion</a:t>
            </a:r>
            <a:r>
              <a:rPr lang="pt-BR" sz="6000" b="1" dirty="0" smtClean="0">
                <a:solidFill>
                  <a:schemeClr val="bg1"/>
                </a:solidFill>
              </a:rPr>
              <a:t>? 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0151" y="1465255"/>
            <a:ext cx="551458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solidFill>
                  <a:schemeClr val="bg1"/>
                </a:solidFill>
              </a:rPr>
              <a:t>Concept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development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endParaRPr lang="pt-BR" sz="2800" b="1" dirty="0" smtClean="0">
              <a:solidFill>
                <a:schemeClr val="bg1"/>
              </a:solidFill>
            </a:endParaRPr>
          </a:p>
          <a:p>
            <a:r>
              <a:rPr lang="pt-BR" sz="2800" dirty="0" err="1" smtClean="0">
                <a:solidFill>
                  <a:schemeClr val="bg1"/>
                </a:solidFill>
              </a:rPr>
              <a:t>Laboratory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of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ideas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and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concepts</a:t>
            </a:r>
            <a:r>
              <a:rPr lang="pt-BR" sz="2800" dirty="0" smtClean="0">
                <a:solidFill>
                  <a:schemeClr val="bg1"/>
                </a:solidFill>
              </a:rPr>
              <a:t> for</a:t>
            </a:r>
          </a:p>
          <a:p>
            <a:r>
              <a:rPr lang="pt-BR" sz="2800" dirty="0" err="1" smtClean="0">
                <a:solidFill>
                  <a:schemeClr val="bg1"/>
                </a:solidFill>
              </a:rPr>
              <a:t>choosing</a:t>
            </a:r>
            <a:r>
              <a:rPr lang="pt-BR" sz="2800" dirty="0" smtClean="0">
                <a:solidFill>
                  <a:schemeClr val="bg1"/>
                </a:solidFill>
              </a:rPr>
              <a:t> a </a:t>
            </a:r>
            <a:r>
              <a:rPr lang="pt-BR" sz="2800" dirty="0" err="1" smtClean="0">
                <a:solidFill>
                  <a:schemeClr val="bg1"/>
                </a:solidFill>
              </a:rPr>
              <a:t>theme</a:t>
            </a:r>
            <a:r>
              <a:rPr lang="pt-BR" sz="2800" dirty="0" smtClean="0">
                <a:solidFill>
                  <a:schemeClr val="bg1"/>
                </a:solidFill>
              </a:rPr>
              <a:t>, </a:t>
            </a:r>
            <a:r>
              <a:rPr lang="pt-BR" sz="2800" dirty="0" err="1" smtClean="0">
                <a:solidFill>
                  <a:schemeClr val="bg1"/>
                </a:solidFill>
              </a:rPr>
              <a:t>style</a:t>
            </a:r>
            <a:r>
              <a:rPr lang="pt-BR" sz="2800" dirty="0" smtClean="0">
                <a:solidFill>
                  <a:schemeClr val="bg1"/>
                </a:solidFill>
              </a:rPr>
              <a:t>, color </a:t>
            </a:r>
            <a:r>
              <a:rPr lang="pt-BR" sz="2800" dirty="0" err="1" smtClean="0">
                <a:solidFill>
                  <a:schemeClr val="bg1"/>
                </a:solidFill>
              </a:rPr>
              <a:t>chart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endParaRPr lang="pt-BR" sz="28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pt-BR" sz="2800" b="1" dirty="0" err="1" smtClean="0">
                <a:solidFill>
                  <a:schemeClr val="bg1"/>
                </a:solidFill>
              </a:rPr>
              <a:t>Season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trends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pt-BR" sz="2800" b="1" dirty="0" err="1" smtClean="0">
                <a:solidFill>
                  <a:schemeClr val="bg1"/>
                </a:solidFill>
              </a:rPr>
              <a:t>Theme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definition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pt-BR" sz="2800" b="1" dirty="0" smtClean="0">
                <a:solidFill>
                  <a:schemeClr val="bg1"/>
                </a:solidFill>
              </a:rPr>
              <a:t>Color </a:t>
            </a:r>
            <a:r>
              <a:rPr lang="pt-BR" sz="2800" b="1" dirty="0" err="1" smtClean="0">
                <a:solidFill>
                  <a:schemeClr val="bg1"/>
                </a:solidFill>
              </a:rPr>
              <a:t>chart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pt-BR" sz="2800" b="1" dirty="0" err="1" smtClean="0">
                <a:solidFill>
                  <a:schemeClr val="bg1"/>
                </a:solidFill>
              </a:rPr>
              <a:t>Product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mix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pt-BR" sz="2800" b="1" dirty="0" err="1" smtClean="0">
                <a:solidFill>
                  <a:schemeClr val="bg1"/>
                </a:solidFill>
              </a:rPr>
              <a:t>Creation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process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pt-BR" sz="2800" b="1" dirty="0" err="1" smtClean="0">
                <a:solidFill>
                  <a:schemeClr val="bg1"/>
                </a:solidFill>
              </a:rPr>
              <a:t>Development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of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technical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sheets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261</Words>
  <Application>Microsoft Macintosh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bertini</dc:creator>
  <cp:lastModifiedBy>adriana bertini</cp:lastModifiedBy>
  <cp:revision>19</cp:revision>
  <cp:lastPrinted>2020-02-08T18:10:00Z</cp:lastPrinted>
  <dcterms:created xsi:type="dcterms:W3CDTF">2020-02-07T16:00:33Z</dcterms:created>
  <dcterms:modified xsi:type="dcterms:W3CDTF">2020-02-11T17:01:23Z</dcterms:modified>
</cp:coreProperties>
</file>